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6"/>
  </p:notesMasterIdLst>
  <p:sldIdLst>
    <p:sldId id="278" r:id="rId2"/>
    <p:sldId id="256" r:id="rId3"/>
    <p:sldId id="257" r:id="rId4"/>
    <p:sldId id="275" r:id="rId5"/>
    <p:sldId id="272" r:id="rId6"/>
    <p:sldId id="258" r:id="rId7"/>
    <p:sldId id="276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77" r:id="rId16"/>
    <p:sldId id="266" r:id="rId17"/>
    <p:sldId id="267" r:id="rId18"/>
    <p:sldId id="268" r:id="rId19"/>
    <p:sldId id="269" r:id="rId20"/>
    <p:sldId id="270" r:id="rId21"/>
    <p:sldId id="271" r:id="rId22"/>
    <p:sldId id="279" r:id="rId23"/>
    <p:sldId id="280" r:id="rId24"/>
    <p:sldId id="281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30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2.gif>
</file>

<file path=ppt/media/image3.png>
</file>

<file path=ppt/media/image4.jpeg>
</file>

<file path=ppt/media/image5.jpeg>
</file>

<file path=ppt/media/image6.jpe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45835f84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45835f84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46299c7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46299c7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46299c7f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646299c7f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46299c7f5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46299c7f5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46299c7f5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46299c7f5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7453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46299c7f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46299c7f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46299c7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46299c7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46299c7f5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46299c7f5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46299c7f5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46299c7f5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46299c7f5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646299c7f5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45835f8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45835f8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646299c7f5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646299c7f5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45835f8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45835f8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16611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45835f8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45835f8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38599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45835f8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45835f8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6210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3c554008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3c554008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8001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45835f8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45835f8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6714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45835f84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45835f84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45835f84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45835f84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634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645835f84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645835f84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45835f84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45835f84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45835f84d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45835f84d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 am your father Memes">
            <a:extLst>
              <a:ext uri="{FF2B5EF4-FFF2-40B4-BE49-F238E27FC236}">
                <a16:creationId xmlns:a16="http://schemas.microsoft.com/office/drawing/2014/main" id="{3DB04279-0492-44F2-918F-402D551934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716" y="711986"/>
            <a:ext cx="3389857" cy="268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Yoda GIFs - Get the best GIF on GIPHY">
            <a:extLst>
              <a:ext uri="{FF2B5EF4-FFF2-40B4-BE49-F238E27FC236}">
                <a16:creationId xmlns:a16="http://schemas.microsoft.com/office/drawing/2014/main" id="{FDDC3C30-41FC-47A9-A888-AE44159652E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682" y="2210023"/>
            <a:ext cx="4020671" cy="1742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268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 Example</a:t>
            </a:r>
            <a:endParaRPr/>
          </a:p>
        </p:txBody>
      </p:sp>
      <p:sp>
        <p:nvSpPr>
          <p:cNvPr id="90" name="Google Shape;90;p18"/>
          <p:cNvSpPr txBox="1"/>
          <p:nvPr/>
        </p:nvSpPr>
        <p:spPr>
          <a:xfrm>
            <a:off x="311700" y="1868775"/>
            <a:ext cx="4318200" cy="3000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package te.mobility;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public class Truck </a:t>
            </a:r>
            <a:r>
              <a:rPr lang="en" sz="1100" b="1" dirty="0">
                <a:solidFill>
                  <a:srgbClr val="FF0000"/>
                </a:solidFill>
              </a:rPr>
              <a:t>extends Vehicle</a:t>
            </a:r>
            <a:r>
              <a:rPr lang="en" sz="1100" dirty="0"/>
              <a:t> {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public void report() {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</a:t>
            </a:r>
            <a:r>
              <a:rPr lang="en" sz="1100" b="1" dirty="0">
                <a:solidFill>
                  <a:srgbClr val="FF0000"/>
                </a:solidFill>
              </a:rPr>
              <a:t>super.setNumberOfWheels(10)</a:t>
            </a:r>
            <a:r>
              <a:rPr lang="en" sz="1100" dirty="0"/>
              <a:t>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// we are calling the setter defined on its parent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}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public </a:t>
            </a:r>
            <a:r>
              <a:rPr lang="en" sz="1100"/>
              <a:t>void coupleCargoContainer</a:t>
            </a:r>
            <a:r>
              <a:rPr lang="en" sz="1100" dirty="0"/>
              <a:t>() {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System.out.println(“coupling cargo container”);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</a:t>
            </a:r>
            <a:r>
              <a:rPr lang="en" sz="1100" b="1" dirty="0">
                <a:solidFill>
                  <a:srgbClr val="FF0000"/>
                </a:solidFill>
              </a:rPr>
              <a:t>super.setNumberOfWheels(18)</a:t>
            </a:r>
            <a:r>
              <a:rPr lang="en" sz="1100" dirty="0">
                <a:solidFill>
                  <a:schemeClr val="dk1"/>
                </a:solidFill>
              </a:rPr>
              <a:t>;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}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}</a:t>
            </a:r>
            <a:endParaRPr sz="1100" dirty="0"/>
          </a:p>
        </p:txBody>
      </p:sp>
      <p:sp>
        <p:nvSpPr>
          <p:cNvPr id="91" name="Google Shape;91;p18"/>
          <p:cNvSpPr txBox="1"/>
          <p:nvPr/>
        </p:nvSpPr>
        <p:spPr>
          <a:xfrm>
            <a:off x="311700" y="1209375"/>
            <a:ext cx="4318200" cy="659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we define another child class of Vehicle called Truck.</a:t>
            </a:r>
            <a:endParaRPr/>
          </a:p>
        </p:txBody>
      </p:sp>
      <p:sp>
        <p:nvSpPr>
          <p:cNvPr id="92" name="Google Shape;92;p18"/>
          <p:cNvSpPr txBox="1"/>
          <p:nvPr/>
        </p:nvSpPr>
        <p:spPr>
          <a:xfrm>
            <a:off x="5046000" y="2794025"/>
            <a:ext cx="4098000" cy="1184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Truck class has its own unique method, it has a method called coupleCargoContainer() which is unique to the Truck class, and not part of the Vehicle or Car class.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4961725" y="1355525"/>
            <a:ext cx="4098000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now have a parent class with 2 child classes. Vehicle is the parent class. Both Truck and Car extends from vehicle, making them child classes of the vehicle.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18"/>
          <p:cNvCxnSpPr>
            <a:stCxn id="92" idx="1"/>
          </p:cNvCxnSpPr>
          <p:nvPr/>
        </p:nvCxnSpPr>
        <p:spPr>
          <a:xfrm flipH="1">
            <a:off x="3149700" y="3386225"/>
            <a:ext cx="1896300" cy="13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5" name="Google Shape;95;p18"/>
          <p:cNvSpPr txBox="1"/>
          <p:nvPr/>
        </p:nvSpPr>
        <p:spPr>
          <a:xfrm>
            <a:off x="5385050" y="3133525"/>
            <a:ext cx="73422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 Example</a:t>
            </a: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193175" y="960000"/>
            <a:ext cx="4802400" cy="3983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public class </a:t>
            </a:r>
            <a:r>
              <a:rPr lang="en" sz="1100" b="1" dirty="0"/>
              <a:t>Garage</a:t>
            </a:r>
            <a:r>
              <a:rPr lang="en-US" sz="1100" b="1" dirty="0"/>
              <a:t>Demo</a:t>
            </a:r>
            <a:r>
              <a:rPr lang="en" sz="1100" b="1" dirty="0"/>
              <a:t> </a:t>
            </a:r>
            <a:r>
              <a:rPr lang="en" sz="1100" dirty="0"/>
              <a:t>{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public static void main(String args[]) {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Car myCar = new Car();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myCar.setup();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System.out.println(myCar.getNumberOfWheels());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Truck myTruck = new Truck();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myTruck.setup();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System.out.println(myTruck.getNumberOfWheels());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myTruck.coupleCargoContainer();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System.out.println(myTruck.getNumberOfWheels());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// This is an invalid call: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//myCar.coupleCargoContainer();	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}</a:t>
            </a:r>
            <a:endParaRPr sz="1100" dirty="0"/>
          </a:p>
        </p:txBody>
      </p:sp>
      <p:sp>
        <p:nvSpPr>
          <p:cNvPr id="102" name="Google Shape;102;p19"/>
          <p:cNvSpPr txBox="1"/>
          <p:nvPr/>
        </p:nvSpPr>
        <p:spPr>
          <a:xfrm>
            <a:off x="5164925" y="960000"/>
            <a:ext cx="3860700" cy="1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Suppose have an orchestrator class called Garage</a:t>
            </a:r>
            <a:r>
              <a:rPr lang="en-US" dirty="0"/>
              <a:t>Demo</a:t>
            </a:r>
            <a:r>
              <a:rPr lang="en" dirty="0"/>
              <a:t> with a main method that will instantiating new cars and trucks based on the setup we’ve established so far.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9"/>
          <p:cNvSpPr txBox="1"/>
          <p:nvPr/>
        </p:nvSpPr>
        <p:spPr>
          <a:xfrm>
            <a:off x="6011600" y="2343150"/>
            <a:ext cx="1524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 will be 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9"/>
          <p:cNvSpPr txBox="1"/>
          <p:nvPr/>
        </p:nvSpPr>
        <p:spPr>
          <a:xfrm>
            <a:off x="6011600" y="2838450"/>
            <a:ext cx="1524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 will be 10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9"/>
          <p:cNvSpPr txBox="1"/>
          <p:nvPr/>
        </p:nvSpPr>
        <p:spPr>
          <a:xfrm>
            <a:off x="6003150" y="3333750"/>
            <a:ext cx="1524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 will be 18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p19"/>
          <p:cNvSpPr txBox="1"/>
          <p:nvPr/>
        </p:nvSpPr>
        <p:spPr>
          <a:xfrm>
            <a:off x="5164925" y="4059600"/>
            <a:ext cx="38607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an invalid statement, the coupleCargoContainer method is unique to the Truck class.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7" name="Google Shape;107;p19"/>
          <p:cNvCxnSpPr>
            <a:cxnSpLocks/>
            <a:stCxn id="103" idx="1"/>
          </p:cNvCxnSpPr>
          <p:nvPr/>
        </p:nvCxnSpPr>
        <p:spPr>
          <a:xfrm flipH="1" flipV="1">
            <a:off x="4259000" y="2343150"/>
            <a:ext cx="1752600" cy="221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8" name="Google Shape;108;p19"/>
          <p:cNvCxnSpPr>
            <a:cxnSpLocks/>
            <a:stCxn id="104" idx="1"/>
          </p:cNvCxnSpPr>
          <p:nvPr/>
        </p:nvCxnSpPr>
        <p:spPr>
          <a:xfrm flipH="1">
            <a:off x="4373300" y="3060150"/>
            <a:ext cx="1638300" cy="11929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9" name="Google Shape;109;p19"/>
          <p:cNvCxnSpPr>
            <a:cxnSpLocks/>
            <a:stCxn id="105" idx="1"/>
          </p:cNvCxnSpPr>
          <p:nvPr/>
        </p:nvCxnSpPr>
        <p:spPr>
          <a:xfrm flipH="1">
            <a:off x="4572000" y="3555450"/>
            <a:ext cx="1431150" cy="8800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0" name="Google Shape;110;p19"/>
          <p:cNvCxnSpPr>
            <a:cxnSpLocks/>
            <a:stCxn id="106" idx="1"/>
          </p:cNvCxnSpPr>
          <p:nvPr/>
        </p:nvCxnSpPr>
        <p:spPr>
          <a:xfrm flipH="1" flipV="1">
            <a:off x="3573201" y="4258050"/>
            <a:ext cx="1591724" cy="20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Effect of Private Modifiers on Inheritance</a:t>
            </a:r>
            <a:endParaRPr dirty="0"/>
          </a:p>
        </p:txBody>
      </p:sp>
      <p:sp>
        <p:nvSpPr>
          <p:cNvPr id="116" name="Google Shape;11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access modifiers present on the parent class’ data members is not trivial.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Data members and methods marked as </a:t>
            </a:r>
            <a:r>
              <a:rPr lang="en" b="1" dirty="0"/>
              <a:t>private</a:t>
            </a:r>
            <a:r>
              <a:rPr lang="en" dirty="0"/>
              <a:t> on a parent class cannot be inherited by a child class.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Data members and methods marked as </a:t>
            </a:r>
            <a:r>
              <a:rPr lang="en" b="1" dirty="0"/>
              <a:t>protected</a:t>
            </a:r>
            <a:r>
              <a:rPr lang="en" dirty="0"/>
              <a:t> can be inherited by a child class even if it’s on a different package.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      ************  Li</a:t>
            </a:r>
            <a:r>
              <a:rPr lang="en-US" dirty="0" err="1"/>
              <a:t>mit</a:t>
            </a:r>
            <a:r>
              <a:rPr lang="en-US" dirty="0"/>
              <a:t> the accessibility as much as possible *************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Use private, unless you must use protected.  Use protected, unless you must use public.  Never use public on an instance variable!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Effect of Private Modifiers on Inheritance</a:t>
            </a:r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Consider the following example:</a:t>
            </a:r>
            <a:endParaRPr/>
          </a:p>
        </p:txBody>
      </p:sp>
      <p:sp>
        <p:nvSpPr>
          <p:cNvPr id="123" name="Google Shape;123;p21"/>
          <p:cNvSpPr txBox="1"/>
          <p:nvPr/>
        </p:nvSpPr>
        <p:spPr>
          <a:xfrm>
            <a:off x="230075" y="1733100"/>
            <a:ext cx="3286800" cy="2076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public class Vehicle {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...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</a:t>
            </a:r>
            <a:r>
              <a:rPr lang="en" b="1" dirty="0">
                <a:solidFill>
                  <a:srgbClr val="FF0000"/>
                </a:solidFill>
              </a:rPr>
              <a:t>private</a:t>
            </a:r>
            <a:r>
              <a:rPr lang="en" dirty="0"/>
              <a:t> String privateMethod() {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return "private";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}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…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}</a:t>
            </a:r>
            <a:endParaRPr dirty="0"/>
          </a:p>
        </p:txBody>
      </p:sp>
      <p:sp>
        <p:nvSpPr>
          <p:cNvPr id="124" name="Google Shape;124;p21"/>
          <p:cNvSpPr txBox="1"/>
          <p:nvPr/>
        </p:nvSpPr>
        <p:spPr>
          <a:xfrm>
            <a:off x="3779575" y="1733100"/>
            <a:ext cx="3714000" cy="3209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public class Garage</a:t>
            </a:r>
            <a:r>
              <a:rPr lang="en-US" dirty="0"/>
              <a:t>Demo</a:t>
            </a:r>
            <a:r>
              <a:rPr lang="en" dirty="0"/>
              <a:t> {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public static void main(String args[]) {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Car myCar = new Car();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myCar.setup();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myCar.privateMethod();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…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}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}</a:t>
            </a:r>
            <a:endParaRPr dirty="0"/>
          </a:p>
        </p:txBody>
      </p:sp>
      <p:sp>
        <p:nvSpPr>
          <p:cNvPr id="125" name="Google Shape;125;p21"/>
          <p:cNvSpPr txBox="1"/>
          <p:nvPr/>
        </p:nvSpPr>
        <p:spPr>
          <a:xfrm>
            <a:off x="7855200" y="2757150"/>
            <a:ext cx="1190700" cy="6573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an invalid call.</a:t>
            </a:r>
            <a:endParaRPr/>
          </a:p>
        </p:txBody>
      </p:sp>
      <p:cxnSp>
        <p:nvCxnSpPr>
          <p:cNvPr id="126" name="Google Shape;126;p21"/>
          <p:cNvCxnSpPr>
            <a:cxnSpLocks/>
            <a:stCxn id="125" idx="1"/>
          </p:cNvCxnSpPr>
          <p:nvPr/>
        </p:nvCxnSpPr>
        <p:spPr>
          <a:xfrm flipH="1">
            <a:off x="6609229" y="3085800"/>
            <a:ext cx="1245971" cy="67265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7" name="Google Shape;127;p21"/>
          <p:cNvSpPr txBox="1"/>
          <p:nvPr/>
        </p:nvSpPr>
        <p:spPr>
          <a:xfrm>
            <a:off x="230350" y="3841725"/>
            <a:ext cx="3286500" cy="10683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are assuming that the Car class extends from Vehicle like on the previous examples.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Constructors </a:t>
            </a:r>
            <a:r>
              <a:rPr lang="en-US" dirty="0"/>
              <a:t>with inheritance</a:t>
            </a:r>
            <a:endParaRPr dirty="0"/>
          </a:p>
        </p:txBody>
      </p:sp>
      <p:sp>
        <p:nvSpPr>
          <p:cNvPr id="4" name="Google Shape;123;p21">
            <a:extLst>
              <a:ext uri="{FF2B5EF4-FFF2-40B4-BE49-F238E27FC236}">
                <a16:creationId xmlns:a16="http://schemas.microsoft.com/office/drawing/2014/main" id="{E6A824F9-DE39-43E1-8A6C-2552A9EE8A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149" y="1152525"/>
            <a:ext cx="4012079" cy="160412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Vehicle {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Vehicle</a:t>
            </a: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System.out.println(“Vehicle”);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Google Shape;123;p21">
            <a:extLst>
              <a:ext uri="{FF2B5EF4-FFF2-40B4-BE49-F238E27FC236}">
                <a16:creationId xmlns:a16="http://schemas.microsoft.com/office/drawing/2014/main" id="{20053252-2E46-4F91-A992-4C95D81B7B53}"/>
              </a:ext>
            </a:extLst>
          </p:cNvPr>
          <p:cNvSpPr txBox="1">
            <a:spLocks/>
          </p:cNvSpPr>
          <p:nvPr/>
        </p:nvSpPr>
        <p:spPr>
          <a:xfrm>
            <a:off x="311148" y="3005978"/>
            <a:ext cx="4012079" cy="160412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Truck extends Vehicle {</a:t>
            </a:r>
          </a:p>
          <a:p>
            <a:pPr marL="0" indent="0">
              <a:buFont typeface="Arial"/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pPr marL="0" indent="0">
              <a:buFont typeface="Arial"/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Truck() {</a:t>
            </a:r>
          </a:p>
          <a:p>
            <a:pPr marL="0" indent="0">
              <a:buFont typeface="Arial"/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(“Truck”);</a:t>
            </a:r>
          </a:p>
          <a:p>
            <a:pPr marL="0" indent="0">
              <a:buFont typeface="Arial"/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Font typeface="Arial"/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marL="0" indent="0">
              <a:buFont typeface="Arial"/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Google Shape;124;p21">
            <a:extLst>
              <a:ext uri="{FF2B5EF4-FFF2-40B4-BE49-F238E27FC236}">
                <a16:creationId xmlns:a16="http://schemas.microsoft.com/office/drawing/2014/main" id="{EBA5C759-4F51-4CE5-938D-F4532587EB91}"/>
              </a:ext>
            </a:extLst>
          </p:cNvPr>
          <p:cNvSpPr txBox="1"/>
          <p:nvPr/>
        </p:nvSpPr>
        <p:spPr>
          <a:xfrm>
            <a:off x="4571999" y="1080917"/>
            <a:ext cx="4363571" cy="167573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GarageDemo {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public static void main(String args[]) {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Truck</a:t>
            </a: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Truck</a:t>
            </a: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new Truck();	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}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Google Shape;127;p21">
            <a:extLst>
              <a:ext uri="{FF2B5EF4-FFF2-40B4-BE49-F238E27FC236}">
                <a16:creationId xmlns:a16="http://schemas.microsoft.com/office/drawing/2014/main" id="{44127D47-5342-4358-B92F-B4657AED3417}"/>
              </a:ext>
            </a:extLst>
          </p:cNvPr>
          <p:cNvSpPr txBox="1"/>
          <p:nvPr/>
        </p:nvSpPr>
        <p:spPr>
          <a:xfrm>
            <a:off x="5849471" y="3357631"/>
            <a:ext cx="1808625" cy="10683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Output will be: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Vehicle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Truck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Constructors on Parent Classes</a:t>
            </a:r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a parent has implemented a constructor, a child class must add a call using super(...) to invoke the parent’s constructor with the correct arguments.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syntax of super(...) is as follows: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public ChildClass(</a:t>
            </a:r>
            <a:r>
              <a:rPr lang="en" b="1">
                <a:solidFill>
                  <a:srgbClr val="0000FF"/>
                </a:solidFill>
              </a:rPr>
              <a:t>&lt;&lt;argument 1&gt;&gt;</a:t>
            </a:r>
            <a:r>
              <a:rPr lang="en"/>
              <a:t>,</a:t>
            </a:r>
            <a:r>
              <a:rPr lang="en" b="1">
                <a:solidFill>
                  <a:srgbClr val="0000FF"/>
                </a:solidFill>
              </a:rPr>
              <a:t> &lt;&lt;argument2&gt;&gt;</a:t>
            </a:r>
            <a:r>
              <a:rPr lang="en"/>
              <a:t>, ….) {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b="1">
                <a:solidFill>
                  <a:srgbClr val="FF0000"/>
                </a:solidFill>
              </a:rPr>
              <a:t>super</a:t>
            </a:r>
            <a:r>
              <a:rPr lang="en"/>
              <a:t>(</a:t>
            </a:r>
            <a:r>
              <a:rPr lang="en" b="1">
                <a:solidFill>
                  <a:srgbClr val="0000FF"/>
                </a:solidFill>
              </a:rPr>
              <a:t>&lt;&lt;argument1&gt;&gt;, &lt;&lt;argument2&gt;&gt;</a:t>
            </a:r>
            <a:r>
              <a:rPr lang="en"/>
              <a:t>, ...);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}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arguments listed are arguments on the parent’s constructors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7879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Constructors on Parent Classes: Example</a:t>
            </a:r>
            <a:endParaRPr/>
          </a:p>
        </p:txBody>
      </p:sp>
      <p:sp>
        <p:nvSpPr>
          <p:cNvPr id="139" name="Google Shape;139;p23"/>
          <p:cNvSpPr txBox="1"/>
          <p:nvPr/>
        </p:nvSpPr>
        <p:spPr>
          <a:xfrm>
            <a:off x="196675" y="1360675"/>
            <a:ext cx="7346400" cy="3668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 te.mobility;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public class Vehicle {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private int numberOfWheels;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private double engineSize;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private String bodyColor;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0000"/>
                </a:solidFill>
              </a:rPr>
              <a:t>	public Vehicle(int numberOfWheels, double engineSize, String bodyColor)                             	{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0000"/>
                </a:solidFill>
              </a:rPr>
              <a:t>		this.numberOfWheels = numberOfWheels;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0000"/>
                </a:solidFill>
              </a:rPr>
              <a:t>		this.engineSize = engineSize;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0000"/>
                </a:solidFill>
              </a:rPr>
              <a:t>		this.bodyColor = bodyColor;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0000"/>
                </a:solidFill>
              </a:rPr>
              <a:t>	}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…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}</a:t>
            </a:r>
            <a:endParaRPr dirty="0"/>
          </a:p>
        </p:txBody>
      </p:sp>
      <p:sp>
        <p:nvSpPr>
          <p:cNvPr id="140" name="Google Shape;140;p23"/>
          <p:cNvSpPr txBox="1"/>
          <p:nvPr/>
        </p:nvSpPr>
        <p:spPr>
          <a:xfrm>
            <a:off x="6902100" y="1639700"/>
            <a:ext cx="2143800" cy="8382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is now a constructor in the parent Vehicle class.</a:t>
            </a:r>
            <a:endParaRPr/>
          </a:p>
        </p:txBody>
      </p:sp>
      <p:cxnSp>
        <p:nvCxnSpPr>
          <p:cNvPr id="141" name="Google Shape;141;p23"/>
          <p:cNvCxnSpPr>
            <a:stCxn id="140" idx="1"/>
          </p:cNvCxnSpPr>
          <p:nvPr/>
        </p:nvCxnSpPr>
        <p:spPr>
          <a:xfrm flipH="1">
            <a:off x="1775100" y="2058800"/>
            <a:ext cx="5127000" cy="109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Constructors on Parent Classes: Example</a:t>
            </a:r>
            <a:endParaRPr/>
          </a:p>
        </p:txBody>
      </p:sp>
      <p:sp>
        <p:nvSpPr>
          <p:cNvPr id="147" name="Google Shape;147;p24"/>
          <p:cNvSpPr txBox="1"/>
          <p:nvPr/>
        </p:nvSpPr>
        <p:spPr>
          <a:xfrm>
            <a:off x="229550" y="3146900"/>
            <a:ext cx="5900100" cy="1882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public class Vehicle {</a:t>
            </a:r>
            <a:endParaRPr sz="11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...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public Vehicle(int </a:t>
            </a:r>
            <a:r>
              <a:rPr lang="en" sz="1100" b="1">
                <a:solidFill>
                  <a:srgbClr val="FF0000"/>
                </a:solidFill>
              </a:rPr>
              <a:t>numberOfWheels</a:t>
            </a:r>
            <a:r>
              <a:rPr lang="en" sz="1100"/>
              <a:t>, double </a:t>
            </a:r>
            <a:r>
              <a:rPr lang="en" sz="1100" b="1">
                <a:solidFill>
                  <a:srgbClr val="FF0000"/>
                </a:solidFill>
              </a:rPr>
              <a:t>engineSize</a:t>
            </a:r>
            <a:r>
              <a:rPr lang="en" sz="1100"/>
              <a:t>, String </a:t>
            </a:r>
            <a:r>
              <a:rPr lang="en" sz="1100" b="1">
                <a:solidFill>
                  <a:srgbClr val="FF0000"/>
                </a:solidFill>
              </a:rPr>
              <a:t>bodyColor</a:t>
            </a:r>
            <a:r>
              <a:rPr lang="en" sz="1100"/>
              <a:t>) {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this.numberOfWheels = numberOfWheels;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this.engineSize = engineSize;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this.bodyColor = bodyColor;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}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…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}</a:t>
            </a:r>
            <a:endParaRPr sz="1100"/>
          </a:p>
        </p:txBody>
      </p:sp>
      <p:sp>
        <p:nvSpPr>
          <p:cNvPr id="148" name="Google Shape;148;p24"/>
          <p:cNvSpPr txBox="1"/>
          <p:nvPr/>
        </p:nvSpPr>
        <p:spPr>
          <a:xfrm>
            <a:off x="229550" y="1726225"/>
            <a:ext cx="5900100" cy="12903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public class Truck extends Vehicle {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public Truck(int numberOfWheels, double engineSize, String bodyColor) {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      super(</a:t>
            </a:r>
            <a:r>
              <a:rPr lang="en" sz="1100" b="1">
                <a:solidFill>
                  <a:srgbClr val="FF0000"/>
                </a:solidFill>
              </a:rPr>
              <a:t>numberOfWheels</a:t>
            </a:r>
            <a:r>
              <a:rPr lang="en" sz="1100"/>
              <a:t>, </a:t>
            </a:r>
            <a:r>
              <a:rPr lang="en" sz="1100" b="1">
                <a:solidFill>
                  <a:srgbClr val="FF0000"/>
                </a:solidFill>
              </a:rPr>
              <a:t>engineSize</a:t>
            </a:r>
            <a:r>
              <a:rPr lang="en" sz="1100"/>
              <a:t>, </a:t>
            </a:r>
            <a:r>
              <a:rPr lang="en" sz="1100" b="1">
                <a:solidFill>
                  <a:srgbClr val="FF0000"/>
                </a:solidFill>
              </a:rPr>
              <a:t>bodyColor</a:t>
            </a:r>
            <a:r>
              <a:rPr lang="en" sz="1100"/>
              <a:t>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}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...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}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cxnSp>
        <p:nvCxnSpPr>
          <p:cNvPr id="149" name="Google Shape;149;p24"/>
          <p:cNvCxnSpPr/>
          <p:nvPr/>
        </p:nvCxnSpPr>
        <p:spPr>
          <a:xfrm>
            <a:off x="2284450" y="2547875"/>
            <a:ext cx="131400" cy="111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0" name="Google Shape;150;p24"/>
          <p:cNvCxnSpPr/>
          <p:nvPr/>
        </p:nvCxnSpPr>
        <p:spPr>
          <a:xfrm>
            <a:off x="3237575" y="2531450"/>
            <a:ext cx="657300" cy="119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1" name="Google Shape;151;p24"/>
          <p:cNvCxnSpPr/>
          <p:nvPr/>
        </p:nvCxnSpPr>
        <p:spPr>
          <a:xfrm>
            <a:off x="3993475" y="2498575"/>
            <a:ext cx="1150200" cy="121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2" name="Google Shape;152;p24"/>
          <p:cNvSpPr txBox="1"/>
          <p:nvPr/>
        </p:nvSpPr>
        <p:spPr>
          <a:xfrm>
            <a:off x="263200" y="986750"/>
            <a:ext cx="5258400" cy="5727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how the child class, Truck will now have to implement a constructor with a super(...) call.</a:t>
            </a:r>
            <a:endParaRPr/>
          </a:p>
        </p:txBody>
      </p:sp>
      <p:sp>
        <p:nvSpPr>
          <p:cNvPr id="153" name="Google Shape;153;p24"/>
          <p:cNvSpPr txBox="1"/>
          <p:nvPr/>
        </p:nvSpPr>
        <p:spPr>
          <a:xfrm>
            <a:off x="6885675" y="2486150"/>
            <a:ext cx="2143800" cy="12903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super(...) call is a call to the parent constructor, providing any required parameters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Constructors on Parent Classes: Example</a:t>
            </a:r>
            <a:endParaRPr/>
          </a:p>
        </p:txBody>
      </p:sp>
      <p:sp>
        <p:nvSpPr>
          <p:cNvPr id="159" name="Google Shape;159;p25"/>
          <p:cNvSpPr txBox="1"/>
          <p:nvPr/>
        </p:nvSpPr>
        <p:spPr>
          <a:xfrm>
            <a:off x="209599" y="1913125"/>
            <a:ext cx="7031641" cy="3029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package te.main;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te.mobility.Truck;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Garage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Demo</a:t>
            </a:r>
            <a:r>
              <a:rPr lang="e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public static void main(String args[]) {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Truck cargoTruck = </a:t>
            </a:r>
            <a:r>
              <a:rPr lang="en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Truck(10, 14.8, "red")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0" name="Google Shape;160;p25"/>
          <p:cNvSpPr txBox="1"/>
          <p:nvPr/>
        </p:nvSpPr>
        <p:spPr>
          <a:xfrm>
            <a:off x="209600" y="1179075"/>
            <a:ext cx="6183000" cy="5727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Garage orchestrator class note how we are able to instantiate a new Truck with the constructor.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Constructors</a:t>
            </a:r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Classes can contain more than one constructor, each taking a different number of arguments.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We are overloading the constructor (just like we can overload any other method)</a:t>
            </a:r>
            <a:endParaRPr dirty="0"/>
          </a:p>
        </p:txBody>
      </p:sp>
      <p:pic>
        <p:nvPicPr>
          <p:cNvPr id="3074" name="Picture 2" descr="Constructor Overloading In Java With Examples – Cute766">
            <a:extLst>
              <a:ext uri="{FF2B5EF4-FFF2-40B4-BE49-F238E27FC236}">
                <a16:creationId xmlns:a16="http://schemas.microsoft.com/office/drawing/2014/main" id="{50F4D42A-1F8A-420A-93B1-08E476ED7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490" y="2595893"/>
            <a:ext cx="3083858" cy="2312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Oprah GIFs | Tenor">
            <a:extLst>
              <a:ext uri="{FF2B5EF4-FFF2-40B4-BE49-F238E27FC236}">
                <a16:creationId xmlns:a16="http://schemas.microsoft.com/office/drawing/2014/main" id="{1FC5E6EE-14EC-4024-876B-184ABDC3D24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2333" y="2726510"/>
            <a:ext cx="209550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1-11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Constructors Example</a:t>
            </a:r>
            <a:endParaRPr/>
          </a:p>
        </p:txBody>
      </p:sp>
      <p:sp>
        <p:nvSpPr>
          <p:cNvPr id="172" name="Google Shape;172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Consider the following example:</a:t>
            </a:r>
            <a:endParaRPr/>
          </a:p>
        </p:txBody>
      </p:sp>
      <p:sp>
        <p:nvSpPr>
          <p:cNvPr id="173" name="Google Shape;173;p27"/>
          <p:cNvSpPr txBox="1"/>
          <p:nvPr/>
        </p:nvSpPr>
        <p:spPr>
          <a:xfrm>
            <a:off x="311699" y="1568875"/>
            <a:ext cx="6021865" cy="341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public class Vehicle {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private int numberOfWheels;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private double engineSize;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private String bodyColor;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</a:t>
            </a:r>
            <a:endParaRPr sz="11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public Vehicle(int numberOfWheels, double engineSize, String bodyColor) {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this.numberOfWheels = numberOfWheels;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this.engineSize = engineSize;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this.bodyColor = bodyColor;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}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FF0000"/>
                </a:solidFill>
              </a:rPr>
              <a:t>	public Vehicle(int numberOfWheels, double engineSize) {</a:t>
            </a:r>
            <a:endParaRPr sz="11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this.numberOfWheels = numberOfWheels;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this.engineSize = engineSize;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}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…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}</a:t>
            </a:r>
            <a:endParaRPr sz="1100"/>
          </a:p>
        </p:txBody>
      </p:sp>
      <p:sp>
        <p:nvSpPr>
          <p:cNvPr id="174" name="Google Shape;174;p27"/>
          <p:cNvSpPr txBox="1"/>
          <p:nvPr/>
        </p:nvSpPr>
        <p:spPr>
          <a:xfrm>
            <a:off x="6918550" y="1568875"/>
            <a:ext cx="2143800" cy="12903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that there is now a second constructor that does not take a bodyColor argument.</a:t>
            </a:r>
            <a:endParaRPr/>
          </a:p>
        </p:txBody>
      </p:sp>
      <p:cxnSp>
        <p:nvCxnSpPr>
          <p:cNvPr id="175" name="Google Shape;175;p27"/>
          <p:cNvCxnSpPr>
            <a:stCxn id="174" idx="1"/>
          </p:cNvCxnSpPr>
          <p:nvPr/>
        </p:nvCxnSpPr>
        <p:spPr>
          <a:xfrm flipH="1">
            <a:off x="4124950" y="2214025"/>
            <a:ext cx="2793600" cy="143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Constructors Example</a:t>
            </a:r>
            <a:endParaRPr/>
          </a:p>
        </p:txBody>
      </p:sp>
      <p:sp>
        <p:nvSpPr>
          <p:cNvPr id="181" name="Google Shape;181;p28"/>
          <p:cNvSpPr txBox="1"/>
          <p:nvPr/>
        </p:nvSpPr>
        <p:spPr>
          <a:xfrm>
            <a:off x="311699" y="1597500"/>
            <a:ext cx="6021865" cy="1948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public class Truck extends Vehicle {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public Truck(int numberOfWheels, double engineSize, String bodyColor) {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super(numberOfWheels, engineSize, bodyColor);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}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public Truck(int numberOfWheels, double engineSize) {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	super (numberOfWheels, engineSize);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	}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182" name="Google Shape;182;p28"/>
          <p:cNvSpPr txBox="1"/>
          <p:nvPr/>
        </p:nvSpPr>
        <p:spPr>
          <a:xfrm>
            <a:off x="6918550" y="1568875"/>
            <a:ext cx="2143800" cy="1570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how the child class has also implemented a matching second constructor and called the 2 argument parent constructor using super.</a:t>
            </a:r>
            <a:endParaRPr/>
          </a:p>
        </p:txBody>
      </p:sp>
      <p:cxnSp>
        <p:nvCxnSpPr>
          <p:cNvPr id="183" name="Google Shape;183;p28"/>
          <p:cNvCxnSpPr>
            <a:cxnSpLocks/>
          </p:cNvCxnSpPr>
          <p:nvPr/>
        </p:nvCxnSpPr>
        <p:spPr>
          <a:xfrm flipH="1">
            <a:off x="4369115" y="2226378"/>
            <a:ext cx="2596500" cy="46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Objectives 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257912" y="110541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Should be able to describe the purpose and use of </a:t>
            </a:r>
            <a:r>
              <a:rPr lang="en-US" b="1" dirty="0"/>
              <a:t>inheritance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098" name="Picture 2" descr="Object Oriented Programming in Java | Java OOPs Concepts | Edureka">
            <a:extLst>
              <a:ext uri="{FF2B5EF4-FFF2-40B4-BE49-F238E27FC236}">
                <a16:creationId xmlns:a16="http://schemas.microsoft.com/office/drawing/2014/main" id="{E1E7A3EB-351F-45AC-B77D-F7AD58ED2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6662" y="2038098"/>
            <a:ext cx="4064374" cy="260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195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Objectives 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3513988" cy="33321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Should be able to describe the purpose and use of </a:t>
            </a:r>
            <a:r>
              <a:rPr lang="en-US" b="1" dirty="0"/>
              <a:t>inheritance</a:t>
            </a:r>
          </a:p>
          <a:p>
            <a:pPr lvl="0"/>
            <a:r>
              <a:rPr lang="en-US" dirty="0"/>
              <a:t>Should be able to, given an existing set of classes, properly identify </a:t>
            </a:r>
            <a:r>
              <a:rPr lang="en-US" b="1" dirty="0"/>
              <a:t>subclasses</a:t>
            </a:r>
            <a:r>
              <a:rPr lang="en-US" dirty="0"/>
              <a:t> and </a:t>
            </a:r>
            <a:r>
              <a:rPr lang="en-US" b="1" dirty="0" err="1"/>
              <a:t>superclasses</a:t>
            </a: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122" name="Picture 2" descr="Java Private Variables in Super class">
            <a:extLst>
              <a:ext uri="{FF2B5EF4-FFF2-40B4-BE49-F238E27FC236}">
                <a16:creationId xmlns:a16="http://schemas.microsoft.com/office/drawing/2014/main" id="{78EE5E36-D70C-4DCA-83C1-D33CA26DCFC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287" y="194983"/>
            <a:ext cx="4081900" cy="4617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881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Objectives 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991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Should be able to describe the purpose and use of </a:t>
            </a:r>
            <a:r>
              <a:rPr lang="en-US" b="1" dirty="0"/>
              <a:t>inheritance</a:t>
            </a:r>
          </a:p>
          <a:p>
            <a:pPr lvl="0"/>
            <a:r>
              <a:rPr lang="en-US" dirty="0"/>
              <a:t>Should be able to, given an existing set of classes, properly identify </a:t>
            </a:r>
            <a:r>
              <a:rPr lang="en-US" b="1" dirty="0"/>
              <a:t>subclasses</a:t>
            </a:r>
            <a:r>
              <a:rPr lang="en-US" dirty="0"/>
              <a:t> and </a:t>
            </a:r>
            <a:r>
              <a:rPr lang="en-US" b="1" dirty="0" err="1"/>
              <a:t>superclasses</a:t>
            </a:r>
            <a:endParaRPr lang="en-US" b="1" dirty="0"/>
          </a:p>
          <a:p>
            <a:pPr lvl="0"/>
            <a:r>
              <a:rPr lang="en-US" dirty="0"/>
              <a:t>Should be able to properly define and use </a:t>
            </a:r>
            <a:r>
              <a:rPr lang="en-US" dirty="0" err="1"/>
              <a:t>superclasses</a:t>
            </a:r>
            <a:r>
              <a:rPr lang="en-US" dirty="0"/>
              <a:t> and subclasses in an inheritance hierarchy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146" name="Picture 2" descr="Java Inheritance - Types &amp; Importance of Inheritance with Real-life  Examples! - TechVidvan">
            <a:extLst>
              <a:ext uri="{FF2B5EF4-FFF2-40B4-BE49-F238E27FC236}">
                <a16:creationId xmlns:a16="http://schemas.microsoft.com/office/drawing/2014/main" id="{5B0BE204-BC67-49C1-BA32-06617DFF7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470" y="2753047"/>
            <a:ext cx="3183871" cy="194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0059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Objectives 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Should be able to describe the purpose and use of </a:t>
            </a:r>
            <a:r>
              <a:rPr lang="en-US" b="1" dirty="0"/>
              <a:t>inheritance</a:t>
            </a:r>
          </a:p>
          <a:p>
            <a:pPr lvl="0"/>
            <a:r>
              <a:rPr lang="en-US" dirty="0"/>
              <a:t>Should be able to, given an existing set of classes, properly identify </a:t>
            </a:r>
            <a:r>
              <a:rPr lang="en-US" b="1" dirty="0"/>
              <a:t>subclasses</a:t>
            </a:r>
            <a:r>
              <a:rPr lang="en-US" dirty="0"/>
              <a:t> and </a:t>
            </a:r>
            <a:r>
              <a:rPr lang="en-US" b="1" dirty="0" err="1"/>
              <a:t>superclasses</a:t>
            </a:r>
            <a:endParaRPr lang="en-US" b="1" dirty="0"/>
          </a:p>
          <a:p>
            <a:pPr lvl="0"/>
            <a:r>
              <a:rPr lang="en-US" dirty="0"/>
              <a:t>Should be able to properly define and use </a:t>
            </a:r>
            <a:r>
              <a:rPr lang="en-US" dirty="0" err="1"/>
              <a:t>superclasses</a:t>
            </a:r>
            <a:r>
              <a:rPr lang="en-US" dirty="0"/>
              <a:t> and subclasses in an inheritance hierarchy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Principles of Object-Oriented Programming (OOP)</a:t>
            </a: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632067-A3D7-418D-B12D-34D1DD939F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b="1" dirty="0">
                <a:solidFill>
                  <a:srgbClr val="FF0000"/>
                </a:solidFill>
              </a:rPr>
              <a:t>Encapsulation - </a:t>
            </a:r>
            <a:r>
              <a:rPr lang="en-US" dirty="0"/>
              <a:t>the concept of hiding values or state of data within a class, limiting the points of access</a:t>
            </a:r>
            <a:endParaRPr lang="en-US" sz="2000" b="1" dirty="0">
              <a:solidFill>
                <a:srgbClr val="FF0000"/>
              </a:solidFill>
            </a:endParaRPr>
          </a:p>
          <a:p>
            <a:r>
              <a:rPr lang="en-US" sz="2000" b="1" dirty="0">
                <a:solidFill>
                  <a:srgbClr val="FF0000"/>
                </a:solidFill>
              </a:rPr>
              <a:t>Inheritance - </a:t>
            </a:r>
            <a:r>
              <a:rPr lang="en-US" dirty="0"/>
              <a:t>the practice of creating a hierarchy for classes in which descendants obtain the attributes and behaviors from other classes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dirty="0"/>
              <a:t> 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Polymorphism - </a:t>
            </a:r>
            <a:r>
              <a:rPr lang="en-US" sz="2000" dirty="0"/>
              <a:t>the ability for our code to take on different forms</a:t>
            </a:r>
            <a:endParaRPr lang="en-US" sz="2000" b="1" dirty="0">
              <a:solidFill>
                <a:srgbClr val="FF0000"/>
              </a:solidFill>
            </a:endParaRPr>
          </a:p>
          <a:p>
            <a:r>
              <a:rPr lang="en-US" sz="2000" b="1" dirty="0">
                <a:solidFill>
                  <a:srgbClr val="FF0000"/>
                </a:solidFill>
              </a:rPr>
              <a:t>(Abstraction) – </a:t>
            </a:r>
            <a:r>
              <a:rPr lang="en-US" dirty="0"/>
              <a:t>extension of encapsulation.  We can’t build a car from scratch, but we know how to use (drive) it.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854F59-6179-4E37-B309-72752489185B}"/>
              </a:ext>
            </a:extLst>
          </p:cNvPr>
          <p:cNvSpPr txBox="1"/>
          <p:nvPr/>
        </p:nvSpPr>
        <p:spPr>
          <a:xfrm>
            <a:off x="3791164" y="3790970"/>
            <a:ext cx="3961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7030A0"/>
                </a:solidFill>
              </a:rPr>
              <a:t>Inheritance!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3629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Inheritance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Real world objects can exhibit parent-child relationships. </a:t>
            </a:r>
            <a:br>
              <a:rPr lang="en" dirty="0"/>
            </a:br>
            <a:r>
              <a:rPr lang="en" dirty="0"/>
              <a:t>Consider the following examples: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Humans, dogs, elephants, and whales are clearly quite different from each other, but they have enough similarities prompting biologists to classify them as mammals.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Cars, motorcycles, and trucks are all motor vehicles, but they each have sufficient differences for the Department of Motor Vehicles to regulate them differently.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 finance, the word account can refer to a checking account, a savings account, or mutual fund, but they all share similarities like a monthly balance and account holder name.</a:t>
            </a:r>
            <a:endParaRPr dirty="0"/>
          </a:p>
        </p:txBody>
      </p:sp>
      <p:pic>
        <p:nvPicPr>
          <p:cNvPr id="1026" name="Picture 2" descr="Puppy Articles - Eukanuba">
            <a:extLst>
              <a:ext uri="{FF2B5EF4-FFF2-40B4-BE49-F238E27FC236}">
                <a16:creationId xmlns:a16="http://schemas.microsoft.com/office/drawing/2014/main" id="{22CA0C32-EE69-4837-8706-D9543DC6A6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9" t="13628" r="16588" b="9789"/>
          <a:stretch/>
        </p:blipFill>
        <p:spPr bwMode="auto">
          <a:xfrm>
            <a:off x="6353736" y="574625"/>
            <a:ext cx="2307234" cy="1411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635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Java and most modern programming languages provide powerful tools that enable developers to model these parent-child relationships. 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More specifically in Java one class can be classified as a child of a parent class.</a:t>
            </a:r>
            <a:endParaRPr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The child class can inherit properties and methods defined by the parent.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Inheritance can take on several forms: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A </a:t>
            </a:r>
            <a:r>
              <a:rPr lang="en" sz="1600" b="1" dirty="0">
                <a:solidFill>
                  <a:srgbClr val="FF0000"/>
                </a:solidFill>
              </a:rPr>
              <a:t>concrete class</a:t>
            </a:r>
            <a:r>
              <a:rPr lang="en" sz="1600" dirty="0"/>
              <a:t> (all the classes we have seen so far) inheriting from another concrete class.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A concrete class inheriting from an </a:t>
            </a:r>
            <a:r>
              <a:rPr lang="en" sz="1600" b="1" dirty="0">
                <a:solidFill>
                  <a:srgbClr val="FF0000"/>
                </a:solidFill>
              </a:rPr>
              <a:t>abstract class</a:t>
            </a:r>
            <a:r>
              <a:rPr lang="en" sz="1600" dirty="0"/>
              <a:t>.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A concrete class inheriting from an </a:t>
            </a:r>
            <a:r>
              <a:rPr lang="en" sz="1600" b="1" dirty="0">
                <a:solidFill>
                  <a:srgbClr val="FF0000"/>
                </a:solidFill>
              </a:rPr>
              <a:t>Interface</a:t>
            </a:r>
            <a:r>
              <a:rPr lang="en" sz="1600" dirty="0"/>
              <a:t>.</a:t>
            </a:r>
            <a:endParaRPr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Described as:</a:t>
            </a:r>
          </a:p>
          <a:p>
            <a:pPr marL="285750" indent="-285750"/>
            <a:r>
              <a:rPr lang="en-US" sz="1600" dirty="0"/>
              <a:t>Parent – child relationship</a:t>
            </a:r>
          </a:p>
          <a:p>
            <a:pPr marL="285750" indent="-285750"/>
            <a:r>
              <a:rPr lang="en-US" sz="1600" dirty="0"/>
              <a:t>Superclass – subclass relationship</a:t>
            </a:r>
          </a:p>
          <a:p>
            <a:pPr marL="285750" indent="-285750"/>
            <a:r>
              <a:rPr lang="en-US" sz="1600" dirty="0"/>
              <a:t>Base – derived relationship</a:t>
            </a:r>
          </a:p>
          <a:p>
            <a:pPr marL="285750" indent="-285750"/>
            <a:endParaRPr lang="en-US" sz="1600" dirty="0"/>
          </a:p>
          <a:p>
            <a:pPr marL="285750" indent="-285750"/>
            <a:r>
              <a:rPr lang="en-US" sz="1600" dirty="0"/>
              <a:t>A race-horse </a:t>
            </a:r>
            <a:r>
              <a:rPr lang="en-US" sz="1600" b="1" dirty="0"/>
              <a:t>is a </a:t>
            </a:r>
            <a:r>
              <a:rPr lang="en-US" sz="1600" dirty="0"/>
              <a:t>type horse</a:t>
            </a:r>
          </a:p>
          <a:p>
            <a:pPr marL="285750" indent="-285750"/>
            <a:r>
              <a:rPr lang="en-US" sz="1600" dirty="0"/>
              <a:t>A savings account </a:t>
            </a:r>
            <a:r>
              <a:rPr lang="en-US" sz="1600" b="1" dirty="0"/>
              <a:t>is a </a:t>
            </a:r>
            <a:r>
              <a:rPr lang="en-US" sz="1600" dirty="0"/>
              <a:t>type of bank account</a:t>
            </a:r>
          </a:p>
          <a:p>
            <a:pPr marL="285750" indent="-285750"/>
            <a:r>
              <a:rPr lang="en-US" sz="1600" dirty="0"/>
              <a:t>A tarantula </a:t>
            </a:r>
            <a:r>
              <a:rPr lang="en-US" sz="1600" b="1" dirty="0"/>
              <a:t>is a </a:t>
            </a:r>
            <a:r>
              <a:rPr lang="en-US" sz="1600" dirty="0"/>
              <a:t>type of spider</a:t>
            </a:r>
          </a:p>
          <a:p>
            <a:pPr marL="285750" indent="-285750"/>
            <a:endParaRPr lang="en-US" sz="1600" dirty="0"/>
          </a:p>
          <a:p>
            <a:pPr marL="0" indent="0">
              <a:buNone/>
            </a:pPr>
            <a:r>
              <a:rPr lang="en-US" sz="1600" dirty="0"/>
              <a:t>Described as an “is-a” relationship – goes one-way, not all spiders are tarantulas.</a:t>
            </a:r>
            <a:endParaRPr sz="1600" dirty="0"/>
          </a:p>
        </p:txBody>
      </p:sp>
      <p:pic>
        <p:nvPicPr>
          <p:cNvPr id="2050" name="Picture 2" descr="Cartoon Horse High Resolution Stock Photography and Images - Alamy">
            <a:extLst>
              <a:ext uri="{FF2B5EF4-FFF2-40B4-BE49-F238E27FC236}">
                <a16:creationId xmlns:a16="http://schemas.microsoft.com/office/drawing/2014/main" id="{D650FBEF-A603-442A-841B-3B643E406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327" y="445025"/>
            <a:ext cx="2183591" cy="2521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artoon Spider Images, Stock Photos &amp; Vectors | Shutterstock">
            <a:extLst>
              <a:ext uri="{FF2B5EF4-FFF2-40B4-BE49-F238E27FC236}">
                <a16:creationId xmlns:a16="http://schemas.microsoft.com/office/drawing/2014/main" id="{E2AFB2E0-6998-40FC-A3F7-C9E41E348C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1893" y="3359760"/>
            <a:ext cx="1092522" cy="1209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9352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Inheritance: Declaration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module, we will explore the situation where two concrete classes have a parent child relationship. A child class that will inherit from a parent must be defined following this syntax: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public class </a:t>
            </a:r>
            <a:r>
              <a:rPr lang="en" b="1">
                <a:solidFill>
                  <a:srgbClr val="FF0000"/>
                </a:solidFill>
              </a:rPr>
              <a:t>&lt;&lt;Name of Child Class&gt;&gt;</a:t>
            </a:r>
            <a:r>
              <a:rPr lang="en"/>
              <a:t> </a:t>
            </a:r>
            <a:r>
              <a:rPr lang="en" b="1">
                <a:solidFill>
                  <a:srgbClr val="0000FF"/>
                </a:solidFill>
              </a:rPr>
              <a:t>extends </a:t>
            </a:r>
            <a:r>
              <a:rPr lang="en" b="1">
                <a:solidFill>
                  <a:srgbClr val="FF0000"/>
                </a:solidFill>
              </a:rPr>
              <a:t>&lt;&lt;Name of Parent Class&gt;&gt;</a:t>
            </a:r>
            <a:r>
              <a:rPr lang="en"/>
              <a:t> {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… // rest of your class declaration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}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 Example</a:t>
            </a:r>
            <a:endParaRPr/>
          </a:p>
        </p:txBody>
      </p:sp>
      <p:sp>
        <p:nvSpPr>
          <p:cNvPr id="79" name="Google Shape;79;p17"/>
          <p:cNvSpPr txBox="1"/>
          <p:nvPr/>
        </p:nvSpPr>
        <p:spPr>
          <a:xfrm>
            <a:off x="186050" y="2065875"/>
            <a:ext cx="4318200" cy="27270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package te.mobility;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Vehicle </a:t>
            </a: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private int numberOfWheels = 4;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private double engineSize;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private String bodyColor;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public int getNumberOfWheels() {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	return numberOfWheels;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public void setNumberOfWheels(int numberOfWheels) {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	this.numberOfWheels = numberOfWheels;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0" name="Google Shape;80;p17"/>
          <p:cNvSpPr txBox="1"/>
          <p:nvPr/>
        </p:nvSpPr>
        <p:spPr>
          <a:xfrm>
            <a:off x="4656675" y="2065875"/>
            <a:ext cx="4318200" cy="3000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package te.mobility;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Car </a:t>
            </a:r>
            <a:r>
              <a:rPr lang="en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extends Vehicle</a:t>
            </a: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public void report() {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System.out.println(</a:t>
            </a:r>
            <a:r>
              <a:rPr lang="en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super.getNumberOfWheels()</a:t>
            </a: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	// 0, inherited from parent class which will have the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	// default value for integers.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super.setNumberOfWheels(4)</a:t>
            </a: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	// we are calling the setter defined on its parent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	System.out.println(</a:t>
            </a:r>
            <a:r>
              <a:rPr lang="en" sz="9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super.getNumberOfWheels()</a:t>
            </a: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	// 4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186125" y="1186200"/>
            <a:ext cx="4318200" cy="856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Vehicle has defined several methods and data members. In this  example, Vehicle serves as the parent class.</a:t>
            </a:r>
            <a:endParaRPr/>
          </a:p>
        </p:txBody>
      </p:sp>
      <p:sp>
        <p:nvSpPr>
          <p:cNvPr id="82" name="Google Shape;82;p17"/>
          <p:cNvSpPr txBox="1"/>
          <p:nvPr/>
        </p:nvSpPr>
        <p:spPr>
          <a:xfrm>
            <a:off x="4681925" y="1186200"/>
            <a:ext cx="4318200" cy="856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 is a child class of Vehicle.. Note how it is able to call Vehicle’s methods. The extends syntax is used to create this relationship.</a:t>
            </a:r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1388800" y="1929874"/>
            <a:ext cx="5046372" cy="572730"/>
          </a:xfrm>
          <a:custGeom>
            <a:avLst/>
            <a:gdLst/>
            <a:ahLst/>
            <a:cxnLst/>
            <a:rect l="l" t="t" r="r" b="b"/>
            <a:pathLst>
              <a:path w="204555" h="25117" extrusionOk="0">
                <a:moveTo>
                  <a:pt x="0" y="25117"/>
                </a:moveTo>
                <a:cubicBezTo>
                  <a:pt x="21223" y="20940"/>
                  <a:pt x="93247" y="508"/>
                  <a:pt x="127339" y="56"/>
                </a:cubicBezTo>
                <a:cubicBezTo>
                  <a:pt x="161432" y="-395"/>
                  <a:pt x="191686" y="18683"/>
                  <a:pt x="204555" y="22408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dot"/>
            <a:round/>
            <a:headEnd type="none" w="med" len="med"/>
            <a:tailEnd type="triangle" w="med" len="med"/>
          </a:ln>
        </p:spPr>
      </p:sp>
      <p:sp>
        <p:nvSpPr>
          <p:cNvPr id="84" name="Google Shape;84;p17"/>
          <p:cNvSpPr txBox="1"/>
          <p:nvPr/>
        </p:nvSpPr>
        <p:spPr>
          <a:xfrm>
            <a:off x="3700350" y="3137625"/>
            <a:ext cx="1743300" cy="856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We use the </a:t>
            </a:r>
            <a:r>
              <a:rPr lang="en" sz="1200" b="1"/>
              <a:t>super </a:t>
            </a:r>
            <a:r>
              <a:rPr lang="en" sz="1200"/>
              <a:t>keyword to refer to the parent’s members and variables.</a:t>
            </a:r>
            <a:endParaRPr sz="1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</TotalTime>
  <Words>1942</Words>
  <Application>Microsoft Office PowerPoint</Application>
  <PresentationFormat>On-screen Show (16:9)</PresentationFormat>
  <Paragraphs>275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Courier New</vt:lpstr>
      <vt:lpstr>Simple Light</vt:lpstr>
      <vt:lpstr>PowerPoint Presentation</vt:lpstr>
      <vt:lpstr>Module 1-11</vt:lpstr>
      <vt:lpstr>Objectives </vt:lpstr>
      <vt:lpstr>Principles of Object-Oriented Programming (OOP)</vt:lpstr>
      <vt:lpstr>Inheritance</vt:lpstr>
      <vt:lpstr>Inheritance</vt:lpstr>
      <vt:lpstr>Inheritance</vt:lpstr>
      <vt:lpstr>Inheritance: Declaration</vt:lpstr>
      <vt:lpstr>Inheritance Example</vt:lpstr>
      <vt:lpstr>Inheritance Example</vt:lpstr>
      <vt:lpstr>Inheritance Example</vt:lpstr>
      <vt:lpstr>Effect of Private Modifiers on Inheritance</vt:lpstr>
      <vt:lpstr>Effect of Private Modifiers on Inheritance</vt:lpstr>
      <vt:lpstr>Constructors with inheritance</vt:lpstr>
      <vt:lpstr>Constructors on Parent Classes</vt:lpstr>
      <vt:lpstr>Constructors on Parent Classes: Example</vt:lpstr>
      <vt:lpstr>Constructors on Parent Classes: Example</vt:lpstr>
      <vt:lpstr>Constructors on Parent Classes: Example</vt:lpstr>
      <vt:lpstr>Multiple Constructors</vt:lpstr>
      <vt:lpstr>Multiple Constructors Example</vt:lpstr>
      <vt:lpstr>Multiple Constructors Example</vt:lpstr>
      <vt:lpstr>Objectives </vt:lpstr>
      <vt:lpstr>Objectives </vt:lpstr>
      <vt:lpstr>Objectives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1-11</dc:title>
  <dc:creator>Margaret Green</dc:creator>
  <cp:lastModifiedBy>Margaret Green</cp:lastModifiedBy>
  <cp:revision>16</cp:revision>
  <dcterms:modified xsi:type="dcterms:W3CDTF">2021-03-15T12:13:02Z</dcterms:modified>
</cp:coreProperties>
</file>